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Montserrat"/>
      <p:regular r:id="rId17"/>
    </p:embeddedFont>
    <p:embeddedFont>
      <p:font typeface="Montserrat"/>
      <p:regular r:id="rId18"/>
    </p:embeddedFont>
    <p:embeddedFont>
      <p:font typeface="Montserrat"/>
      <p:regular r:id="rId19"/>
    </p:embeddedFont>
    <p:embeddedFont>
      <p:font typeface="Montserrat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/Relationships>
</file>

<file path=ppt/media/>
</file>

<file path=ppt/media/image-1-1.png>
</file>

<file path=ppt/media/image-10-1.png>
</file>

<file path=ppt/media/image-10-10.svg>
</file>

<file path=ppt/media/image-10-2.svg>
</file>

<file path=ppt/media/image-10-3.png>
</file>

<file path=ppt/media/image-10-4.svg>
</file>

<file path=ppt/media/image-10-5.png>
</file>

<file path=ppt/media/image-10-6.svg>
</file>

<file path=ppt/media/image-10-7.png>
</file>

<file path=ppt/media/image-10-8.svg>
</file>

<file path=ppt/media/image-10-9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4-1.png>
</file>

<file path=ppt/media/image-4-2.png>
</file>

<file path=ppt/media/image-5-1.png>
</file>

<file path=ppt/media/image-6-1.png>
</file>

<file path=ppt/media/image-6-2.png>
</file>

<file path=ppt/media/image-6-3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svg"/><Relationship Id="rId3" Type="http://schemas.openxmlformats.org/officeDocument/2006/relationships/image" Target="../media/image-10-3.png"/><Relationship Id="rId4" Type="http://schemas.openxmlformats.org/officeDocument/2006/relationships/image" Target="../media/image-10-4.svg"/><Relationship Id="rId5" Type="http://schemas.openxmlformats.org/officeDocument/2006/relationships/image" Target="../media/image-10-5.png"/><Relationship Id="rId6" Type="http://schemas.openxmlformats.org/officeDocument/2006/relationships/image" Target="../media/image-10-6.svg"/><Relationship Id="rId7" Type="http://schemas.openxmlformats.org/officeDocument/2006/relationships/image" Target="../media/image-10-7.png"/><Relationship Id="rId8" Type="http://schemas.openxmlformats.org/officeDocument/2006/relationships/image" Target="../media/image-10-8.svg"/><Relationship Id="rId9" Type="http://schemas.openxmlformats.org/officeDocument/2006/relationships/image" Target="../media/image-10-9.png"/><Relationship Id="rId10" Type="http://schemas.openxmlformats.org/officeDocument/2006/relationships/image" Target="../media/image-10-10.svg"/><Relationship Id="rId11" Type="http://schemas.openxmlformats.org/officeDocument/2006/relationships/slideLayout" Target="../slideLayouts/slideLayout11.xml"/><Relationship Id="rId1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02136"/>
            <a:ext cx="7556421" cy="1695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650"/>
              </a:lnSpc>
              <a:buNone/>
            </a:pPr>
            <a:r>
              <a:rPr lang="en-US" sz="5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Customer Shopping Behavior Analysis</a:t>
            </a:r>
            <a:endParaRPr lang="en-US" sz="5100" dirty="0"/>
          </a:p>
        </p:txBody>
      </p:sp>
      <p:sp>
        <p:nvSpPr>
          <p:cNvPr id="4" name="Text 1"/>
          <p:cNvSpPr/>
          <p:nvPr/>
        </p:nvSpPr>
        <p:spPr>
          <a:xfrm>
            <a:off x="6280190" y="4837748"/>
            <a:ext cx="7556421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Uncovering insights from 3,900 purchases to guide strategic business decisions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47105"/>
            <a:ext cx="8261509" cy="847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650"/>
              </a:lnSpc>
              <a:buNone/>
            </a:pPr>
            <a:r>
              <a:rPr lang="en-US" sz="5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Strategic Recommendations</a:t>
            </a:r>
            <a:endParaRPr lang="en-US" sz="5100" dirty="0"/>
          </a:p>
        </p:txBody>
      </p:sp>
      <p:sp>
        <p:nvSpPr>
          <p:cNvPr id="3" name="Shape 1"/>
          <p:cNvSpPr/>
          <p:nvPr/>
        </p:nvSpPr>
        <p:spPr>
          <a:xfrm>
            <a:off x="793790" y="1948458"/>
            <a:ext cx="4196358" cy="2850952"/>
          </a:xfrm>
          <a:prstGeom prst="roundRect">
            <a:avLst>
              <a:gd name="adj" fmla="val 3342"/>
            </a:avLst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1043464" y="2198132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FF954F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230630" y="2385298"/>
            <a:ext cx="306110" cy="30611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43464" y="3105388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Boost Subscriptions</a:t>
            </a:r>
            <a:endParaRPr lang="en-US" sz="2550" dirty="0"/>
          </a:p>
        </p:txBody>
      </p:sp>
      <p:sp>
        <p:nvSpPr>
          <p:cNvPr id="7" name="Text 4"/>
          <p:cNvSpPr/>
          <p:nvPr/>
        </p:nvSpPr>
        <p:spPr>
          <a:xfrm>
            <a:off x="1043464" y="3665339"/>
            <a:ext cx="3697010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Promote exclusive benefits to convert 73% non-subscribers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1948458"/>
            <a:ext cx="4196358" cy="2850952"/>
          </a:xfrm>
          <a:prstGeom prst="roundRect">
            <a:avLst>
              <a:gd name="adj" fmla="val 3342"/>
            </a:avLst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5466636" y="2198132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FF954F"/>
          </a:solidFill>
          <a:ln/>
        </p:spPr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53802" y="2385298"/>
            <a:ext cx="306110" cy="30611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466636" y="3105388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Loyalty Programs</a:t>
            </a:r>
            <a:endParaRPr lang="en-US" sz="2550" dirty="0"/>
          </a:p>
        </p:txBody>
      </p:sp>
      <p:sp>
        <p:nvSpPr>
          <p:cNvPr id="12" name="Text 8"/>
          <p:cNvSpPr/>
          <p:nvPr/>
        </p:nvSpPr>
        <p:spPr>
          <a:xfrm>
            <a:off x="5466636" y="3665339"/>
            <a:ext cx="3697010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Reward repeat buyers to strengthen 3,116 loyal customers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9640133" y="1948458"/>
            <a:ext cx="4196358" cy="2850952"/>
          </a:xfrm>
          <a:prstGeom prst="roundRect">
            <a:avLst>
              <a:gd name="adj" fmla="val 3342"/>
            </a:avLst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14" name="Shape 10"/>
          <p:cNvSpPr/>
          <p:nvPr/>
        </p:nvSpPr>
        <p:spPr>
          <a:xfrm>
            <a:off x="9889808" y="2198132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FF954F"/>
          </a:solidFill>
          <a:ln/>
        </p:spPr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076974" y="2385298"/>
            <a:ext cx="306110" cy="306110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889808" y="3105388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Review Discounts</a:t>
            </a:r>
            <a:endParaRPr lang="en-US" sz="2550" dirty="0"/>
          </a:p>
        </p:txBody>
      </p:sp>
      <p:sp>
        <p:nvSpPr>
          <p:cNvPr id="17" name="Text 12"/>
          <p:cNvSpPr/>
          <p:nvPr/>
        </p:nvSpPr>
        <p:spPr>
          <a:xfrm>
            <a:off x="9889808" y="3665339"/>
            <a:ext cx="3697010" cy="884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Balance sales boosts with margin control on high-discount items</a:t>
            </a:r>
            <a:endParaRPr lang="en-US" sz="1750" dirty="0"/>
          </a:p>
        </p:txBody>
      </p:sp>
      <p:sp>
        <p:nvSpPr>
          <p:cNvPr id="18" name="Shape 13"/>
          <p:cNvSpPr/>
          <p:nvPr/>
        </p:nvSpPr>
        <p:spPr>
          <a:xfrm>
            <a:off x="793790" y="5026223"/>
            <a:ext cx="6407944" cy="2556153"/>
          </a:xfrm>
          <a:prstGeom prst="roundRect">
            <a:avLst>
              <a:gd name="adj" fmla="val 3727"/>
            </a:avLst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19" name="Shape 14"/>
          <p:cNvSpPr/>
          <p:nvPr/>
        </p:nvSpPr>
        <p:spPr>
          <a:xfrm>
            <a:off x="1043464" y="5275897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FF954F"/>
          </a:solidFill>
          <a:ln/>
        </p:spPr>
      </p:sp>
      <p:pic>
        <p:nvPicPr>
          <p:cNvPr id="20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230630" y="5463064"/>
            <a:ext cx="306110" cy="306110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1043464" y="6183154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Targeted Marketing</a:t>
            </a:r>
            <a:endParaRPr lang="en-US" sz="2550" dirty="0"/>
          </a:p>
        </p:txBody>
      </p:sp>
      <p:sp>
        <p:nvSpPr>
          <p:cNvPr id="22" name="Text 16"/>
          <p:cNvSpPr/>
          <p:nvPr/>
        </p:nvSpPr>
        <p:spPr>
          <a:xfrm>
            <a:off x="1043464" y="6743105"/>
            <a:ext cx="5908596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Focus on young adults and express-shipping users for maximum ROI</a:t>
            </a:r>
            <a:endParaRPr lang="en-US" sz="1750" dirty="0"/>
          </a:p>
        </p:txBody>
      </p:sp>
      <p:sp>
        <p:nvSpPr>
          <p:cNvPr id="23" name="Shape 17"/>
          <p:cNvSpPr/>
          <p:nvPr/>
        </p:nvSpPr>
        <p:spPr>
          <a:xfrm>
            <a:off x="7428548" y="5026223"/>
            <a:ext cx="6407944" cy="2556153"/>
          </a:xfrm>
          <a:prstGeom prst="roundRect">
            <a:avLst>
              <a:gd name="adj" fmla="val 3727"/>
            </a:avLst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24" name="Shape 18"/>
          <p:cNvSpPr/>
          <p:nvPr/>
        </p:nvSpPr>
        <p:spPr>
          <a:xfrm>
            <a:off x="7678222" y="5275897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FF954F"/>
          </a:solidFill>
          <a:ln/>
        </p:spPr>
      </p:sp>
      <p:pic>
        <p:nvPicPr>
          <p:cNvPr id="25" name="Image 4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865388" y="5463064"/>
            <a:ext cx="306110" cy="306110"/>
          </a:xfrm>
          <a:prstGeom prst="rect">
            <a:avLst/>
          </a:prstGeom>
        </p:spPr>
      </p:pic>
      <p:sp>
        <p:nvSpPr>
          <p:cNvPr id="26" name="Text 19"/>
          <p:cNvSpPr/>
          <p:nvPr/>
        </p:nvSpPr>
        <p:spPr>
          <a:xfrm>
            <a:off x="7678222" y="6183154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Product Positioning</a:t>
            </a:r>
            <a:endParaRPr lang="en-US" sz="2550" dirty="0"/>
          </a:p>
        </p:txBody>
      </p:sp>
      <p:sp>
        <p:nvSpPr>
          <p:cNvPr id="27" name="Text 20"/>
          <p:cNvSpPr/>
          <p:nvPr/>
        </p:nvSpPr>
        <p:spPr>
          <a:xfrm>
            <a:off x="7678222" y="6743105"/>
            <a:ext cx="5908596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Highlight top-rated products (Gloves, Sandals, Boots) in campaigns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46691"/>
            <a:ext cx="6521291" cy="847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650"/>
              </a:lnSpc>
              <a:buNone/>
            </a:pPr>
            <a:r>
              <a:rPr lang="en-US" sz="5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Dataset at a Glance</a:t>
            </a:r>
            <a:endParaRPr lang="en-US" sz="5100" dirty="0"/>
          </a:p>
        </p:txBody>
      </p:sp>
      <p:sp>
        <p:nvSpPr>
          <p:cNvPr id="4" name="Text 1"/>
          <p:cNvSpPr/>
          <p:nvPr/>
        </p:nvSpPr>
        <p:spPr>
          <a:xfrm>
            <a:off x="6280190" y="2447925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3,900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6280190" y="3479721"/>
            <a:ext cx="2329815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Total Purchases</a:t>
            </a:r>
            <a:endParaRPr lang="en-US" sz="2550" dirty="0"/>
          </a:p>
        </p:txBody>
      </p:sp>
      <p:sp>
        <p:nvSpPr>
          <p:cNvPr id="6" name="Text 3"/>
          <p:cNvSpPr/>
          <p:nvPr/>
        </p:nvSpPr>
        <p:spPr>
          <a:xfrm>
            <a:off x="6280190" y="4039672"/>
            <a:ext cx="2329815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Transactions analyzed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893493" y="2447925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18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8893493" y="3479721"/>
            <a:ext cx="2329815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Data Points</a:t>
            </a:r>
            <a:endParaRPr lang="en-US" sz="2550" dirty="0"/>
          </a:p>
        </p:txBody>
      </p:sp>
      <p:sp>
        <p:nvSpPr>
          <p:cNvPr id="9" name="Text 6"/>
          <p:cNvSpPr/>
          <p:nvPr/>
        </p:nvSpPr>
        <p:spPr>
          <a:xfrm>
            <a:off x="8893493" y="4039672"/>
            <a:ext cx="2329815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Features per purchase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1506795" y="2447925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50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11506795" y="3479721"/>
            <a:ext cx="2329815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Locations</a:t>
            </a:r>
            <a:endParaRPr lang="en-US" sz="2550" dirty="0"/>
          </a:p>
        </p:txBody>
      </p:sp>
      <p:sp>
        <p:nvSpPr>
          <p:cNvPr id="12" name="Text 9"/>
          <p:cNvSpPr/>
          <p:nvPr/>
        </p:nvSpPr>
        <p:spPr>
          <a:xfrm>
            <a:off x="11506795" y="4039672"/>
            <a:ext cx="2329815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Geographic spread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8893493" y="5196245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25</a:t>
            </a:r>
            <a:endParaRPr lang="en-US" sz="5850" dirty="0"/>
          </a:p>
        </p:txBody>
      </p:sp>
      <p:sp>
        <p:nvSpPr>
          <p:cNvPr id="14" name="Text 11"/>
          <p:cNvSpPr/>
          <p:nvPr/>
        </p:nvSpPr>
        <p:spPr>
          <a:xfrm>
            <a:off x="8893493" y="6228040"/>
            <a:ext cx="2329815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Products</a:t>
            </a:r>
            <a:endParaRPr lang="en-US" sz="2550" dirty="0"/>
          </a:p>
        </p:txBody>
      </p:sp>
      <p:sp>
        <p:nvSpPr>
          <p:cNvPr id="15" name="Text 12"/>
          <p:cNvSpPr/>
          <p:nvPr/>
        </p:nvSpPr>
        <p:spPr>
          <a:xfrm>
            <a:off x="8893493" y="6787991"/>
            <a:ext cx="2329815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Items tracked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37824"/>
            <a:ext cx="7422833" cy="847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650"/>
              </a:lnSpc>
              <a:buNone/>
            </a:pPr>
            <a:r>
              <a:rPr lang="en-US" sz="5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Data Preparation Journey</a:t>
            </a:r>
            <a:endParaRPr lang="en-US" sz="5100" dirty="0"/>
          </a:p>
        </p:txBody>
      </p:sp>
      <p:sp>
        <p:nvSpPr>
          <p:cNvPr id="3" name="Text 1"/>
          <p:cNvSpPr/>
          <p:nvPr/>
        </p:nvSpPr>
        <p:spPr>
          <a:xfrm>
            <a:off x="793790" y="2939177"/>
            <a:ext cx="226814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arcellus Light" pitchFamily="34" charset="0"/>
                <a:ea typeface="Marcellus Light" pitchFamily="34" charset="-122"/>
                <a:cs typeface="Marcellus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305532"/>
            <a:ext cx="4196358" cy="30480"/>
          </a:xfrm>
          <a:prstGeom prst="rect">
            <a:avLst/>
          </a:prstGeom>
          <a:solidFill>
            <a:srgbClr val="FF954F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479840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Data Loading</a:t>
            </a:r>
            <a:endParaRPr lang="en-US" sz="2550" dirty="0"/>
          </a:p>
        </p:txBody>
      </p:sp>
      <p:sp>
        <p:nvSpPr>
          <p:cNvPr id="6" name="Text 4"/>
          <p:cNvSpPr/>
          <p:nvPr/>
        </p:nvSpPr>
        <p:spPr>
          <a:xfrm>
            <a:off x="793790" y="4039791"/>
            <a:ext cx="4196358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Imported dataset using pandas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2939177"/>
            <a:ext cx="226814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arcellus Light" pitchFamily="34" charset="0"/>
                <a:ea typeface="Marcellus Light" pitchFamily="34" charset="-122"/>
                <a:cs typeface="Marcellus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3305532"/>
            <a:ext cx="4196358" cy="30480"/>
          </a:xfrm>
          <a:prstGeom prst="rect">
            <a:avLst/>
          </a:prstGeom>
          <a:solidFill>
            <a:srgbClr val="FF954F"/>
          </a:solidFill>
          <a:ln/>
        </p:spPr>
      </p:sp>
      <p:sp>
        <p:nvSpPr>
          <p:cNvPr id="9" name="Text 7"/>
          <p:cNvSpPr/>
          <p:nvPr/>
        </p:nvSpPr>
        <p:spPr>
          <a:xfrm>
            <a:off x="5216962" y="3479840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Exploration</a:t>
            </a:r>
            <a:endParaRPr lang="en-US" sz="2550" dirty="0"/>
          </a:p>
        </p:txBody>
      </p:sp>
      <p:sp>
        <p:nvSpPr>
          <p:cNvPr id="10" name="Text 8"/>
          <p:cNvSpPr/>
          <p:nvPr/>
        </p:nvSpPr>
        <p:spPr>
          <a:xfrm>
            <a:off x="5216962" y="4039791"/>
            <a:ext cx="4196358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Summary statistics and structure analysis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2939177"/>
            <a:ext cx="226814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arcellus Light" pitchFamily="34" charset="0"/>
                <a:ea typeface="Marcellus Light" pitchFamily="34" charset="-122"/>
                <a:cs typeface="Marcellus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3305532"/>
            <a:ext cx="4196358" cy="30480"/>
          </a:xfrm>
          <a:prstGeom prst="rect">
            <a:avLst/>
          </a:prstGeom>
          <a:solidFill>
            <a:srgbClr val="FF954F"/>
          </a:solidFill>
          <a:ln/>
        </p:spPr>
      </p:sp>
      <p:sp>
        <p:nvSpPr>
          <p:cNvPr id="13" name="Text 11"/>
          <p:cNvSpPr/>
          <p:nvPr/>
        </p:nvSpPr>
        <p:spPr>
          <a:xfrm>
            <a:off x="9640133" y="3479840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Cleaning</a:t>
            </a:r>
            <a:endParaRPr lang="en-US" sz="2550" dirty="0"/>
          </a:p>
        </p:txBody>
      </p:sp>
      <p:sp>
        <p:nvSpPr>
          <p:cNvPr id="14" name="Text 12"/>
          <p:cNvSpPr/>
          <p:nvPr/>
        </p:nvSpPr>
        <p:spPr>
          <a:xfrm>
            <a:off x="9640133" y="4039791"/>
            <a:ext cx="4196358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Imputed 37 missing review ratings by category median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5026223"/>
            <a:ext cx="226814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arcellus Light" pitchFamily="34" charset="0"/>
                <a:ea typeface="Marcellus Light" pitchFamily="34" charset="-122"/>
                <a:cs typeface="Marcellus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5392579"/>
            <a:ext cx="6407944" cy="30480"/>
          </a:xfrm>
          <a:prstGeom prst="rect">
            <a:avLst/>
          </a:prstGeom>
          <a:solidFill>
            <a:srgbClr val="FF954F"/>
          </a:solidFill>
          <a:ln/>
        </p:spPr>
      </p:sp>
      <p:sp>
        <p:nvSpPr>
          <p:cNvPr id="17" name="Text 15"/>
          <p:cNvSpPr/>
          <p:nvPr/>
        </p:nvSpPr>
        <p:spPr>
          <a:xfrm>
            <a:off x="793790" y="5566886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Feature Engineering</a:t>
            </a:r>
            <a:endParaRPr lang="en-US" sz="2550" dirty="0"/>
          </a:p>
        </p:txBody>
      </p:sp>
      <p:sp>
        <p:nvSpPr>
          <p:cNvPr id="18" name="Text 16"/>
          <p:cNvSpPr/>
          <p:nvPr/>
        </p:nvSpPr>
        <p:spPr>
          <a:xfrm>
            <a:off x="793790" y="6126837"/>
            <a:ext cx="6407944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Created age groups and purchase frequency metrics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428548" y="5026223"/>
            <a:ext cx="226814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arcellus Light" pitchFamily="34" charset="0"/>
                <a:ea typeface="Marcellus Light" pitchFamily="34" charset="-122"/>
                <a:cs typeface="Marcellus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428548" y="5392579"/>
            <a:ext cx="6407944" cy="30480"/>
          </a:xfrm>
          <a:prstGeom prst="rect">
            <a:avLst/>
          </a:prstGeom>
          <a:solidFill>
            <a:srgbClr val="FF954F"/>
          </a:solidFill>
          <a:ln/>
        </p:spPr>
      </p:sp>
      <p:sp>
        <p:nvSpPr>
          <p:cNvPr id="21" name="Text 19"/>
          <p:cNvSpPr/>
          <p:nvPr/>
        </p:nvSpPr>
        <p:spPr>
          <a:xfrm>
            <a:off x="7428548" y="5566886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Database Integration</a:t>
            </a:r>
            <a:endParaRPr lang="en-US" sz="2550" dirty="0"/>
          </a:p>
        </p:txBody>
      </p:sp>
      <p:sp>
        <p:nvSpPr>
          <p:cNvPr id="22" name="Text 20"/>
          <p:cNvSpPr/>
          <p:nvPr/>
        </p:nvSpPr>
        <p:spPr>
          <a:xfrm>
            <a:off x="7428548" y="6126837"/>
            <a:ext cx="6407944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Loaded cleaned data into PostgreSQL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6855" y="437555"/>
            <a:ext cx="4621649" cy="5945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50"/>
              </a:lnSpc>
              <a:buNone/>
            </a:pPr>
            <a:r>
              <a:rPr lang="en-US" sz="36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Key Customer Metrics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2860358" y="2483882"/>
            <a:ext cx="1957030" cy="3977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100"/>
              </a:lnSpc>
              <a:buNone/>
            </a:pPr>
            <a:r>
              <a:rPr lang="en-US" sz="31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68%</a:t>
            </a:r>
            <a:endParaRPr lang="en-US" sz="31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45569" y="1489472"/>
            <a:ext cx="2386727" cy="2386727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695337" y="4075033"/>
            <a:ext cx="2287191" cy="2972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8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Male Customers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2860358" y="5724644"/>
            <a:ext cx="1957030" cy="3977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100"/>
              </a:lnSpc>
              <a:buNone/>
            </a:pPr>
            <a:r>
              <a:rPr lang="en-US" sz="31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73%</a:t>
            </a:r>
            <a:endParaRPr lang="en-US" sz="310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5569" y="4730234"/>
            <a:ext cx="2386727" cy="2386727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2695337" y="7315795"/>
            <a:ext cx="2287191" cy="2972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8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Non-Subscribers</a:t>
            </a:r>
            <a:endParaRPr lang="en-US" sz="1800" dirty="0"/>
          </a:p>
        </p:txBody>
      </p:sp>
      <p:sp>
        <p:nvSpPr>
          <p:cNvPr id="9" name="Text 5"/>
          <p:cNvSpPr/>
          <p:nvPr/>
        </p:nvSpPr>
        <p:spPr>
          <a:xfrm>
            <a:off x="7516892" y="1429822"/>
            <a:ext cx="2552819" cy="2972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Customer Demographics</a:t>
            </a:r>
            <a:endParaRPr lang="en-US" sz="1800" dirty="0"/>
          </a:p>
        </p:txBody>
      </p:sp>
      <p:sp>
        <p:nvSpPr>
          <p:cNvPr id="10" name="Text 6"/>
          <p:cNvSpPr/>
          <p:nvPr/>
        </p:nvSpPr>
        <p:spPr>
          <a:xfrm>
            <a:off x="7516892" y="1886188"/>
            <a:ext cx="6564273" cy="2066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00"/>
              </a:lnSpc>
              <a:buSzPct val="100000"/>
              <a:buChar char="•"/>
            </a:pPr>
            <a:r>
              <a:rPr lang="en-US" sz="12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Age range: 18-70 years</a:t>
            </a:r>
            <a:endParaRPr lang="en-US" sz="1250" dirty="0"/>
          </a:p>
        </p:txBody>
      </p:sp>
      <p:sp>
        <p:nvSpPr>
          <p:cNvPr id="11" name="Text 7"/>
          <p:cNvSpPr/>
          <p:nvPr/>
        </p:nvSpPr>
        <p:spPr>
          <a:xfrm>
            <a:off x="7516892" y="2148483"/>
            <a:ext cx="6564273" cy="2066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00"/>
              </a:lnSpc>
              <a:buSzPct val="100000"/>
              <a:buChar char="•"/>
            </a:pPr>
            <a:r>
              <a:rPr lang="en-US" sz="12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Median age: 44 years</a:t>
            </a:r>
            <a:endParaRPr lang="en-US" sz="1250" dirty="0"/>
          </a:p>
        </p:txBody>
      </p:sp>
      <p:sp>
        <p:nvSpPr>
          <p:cNvPr id="12" name="Text 8"/>
          <p:cNvSpPr/>
          <p:nvPr/>
        </p:nvSpPr>
        <p:spPr>
          <a:xfrm>
            <a:off x="7516892" y="2410778"/>
            <a:ext cx="6564273" cy="2066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00"/>
              </a:lnSpc>
              <a:buSzPct val="100000"/>
              <a:buChar char="•"/>
            </a:pPr>
            <a:r>
              <a:rPr lang="en-US" sz="12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50 unique locations</a:t>
            </a:r>
            <a:endParaRPr lang="en-US" sz="1250" dirty="0"/>
          </a:p>
        </p:txBody>
      </p:sp>
      <p:sp>
        <p:nvSpPr>
          <p:cNvPr id="13" name="Text 9"/>
          <p:cNvSpPr/>
          <p:nvPr/>
        </p:nvSpPr>
        <p:spPr>
          <a:xfrm>
            <a:off x="7516892" y="2673072"/>
            <a:ext cx="6564273" cy="2066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00"/>
              </a:lnSpc>
              <a:buSzPct val="100000"/>
              <a:buChar char="•"/>
            </a:pPr>
            <a:r>
              <a:rPr lang="en-US" sz="12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 product categories</a:t>
            </a:r>
            <a:endParaRPr lang="en-US" sz="12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66606" y="366593"/>
            <a:ext cx="3832979" cy="498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00"/>
              </a:lnSpc>
              <a:buNone/>
            </a:pPr>
            <a:r>
              <a:rPr lang="en-US" sz="30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Revenue Insights</a:t>
            </a:r>
            <a:endParaRPr lang="en-US" sz="3000" dirty="0"/>
          </a:p>
        </p:txBody>
      </p:sp>
      <p:sp>
        <p:nvSpPr>
          <p:cNvPr id="3" name="Shape 1"/>
          <p:cNvSpPr/>
          <p:nvPr/>
        </p:nvSpPr>
        <p:spPr>
          <a:xfrm>
            <a:off x="466606" y="1131332"/>
            <a:ext cx="4476869" cy="1052632"/>
          </a:xfrm>
          <a:prstGeom prst="roundRect">
            <a:avLst>
              <a:gd name="adj" fmla="val 5320"/>
            </a:avLst>
          </a:prstGeom>
          <a:solidFill>
            <a:srgbClr val="FFFFF4"/>
          </a:solidFill>
          <a:ln w="15240">
            <a:solidFill>
              <a:srgbClr val="FFE0CC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615077" y="1279803"/>
            <a:ext cx="1916430" cy="2491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Male Revenue</a:t>
            </a:r>
            <a:endParaRPr lang="en-US" sz="1500" dirty="0"/>
          </a:p>
        </p:txBody>
      </p:sp>
      <p:sp>
        <p:nvSpPr>
          <p:cNvPr id="5" name="Text 3"/>
          <p:cNvSpPr/>
          <p:nvPr/>
        </p:nvSpPr>
        <p:spPr>
          <a:xfrm>
            <a:off x="615077" y="1608892"/>
            <a:ext cx="4179927" cy="1733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0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$157,890</a:t>
            </a:r>
            <a:endParaRPr lang="en-US" sz="1000" dirty="0"/>
          </a:p>
        </p:txBody>
      </p:sp>
      <p:sp>
        <p:nvSpPr>
          <p:cNvPr id="6" name="Text 4"/>
          <p:cNvSpPr/>
          <p:nvPr/>
        </p:nvSpPr>
        <p:spPr>
          <a:xfrm>
            <a:off x="615077" y="1862138"/>
            <a:ext cx="4179927" cy="1733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0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68% of total revenue</a:t>
            </a:r>
            <a:endParaRPr lang="en-US" sz="1000" dirty="0"/>
          </a:p>
        </p:txBody>
      </p:sp>
      <p:sp>
        <p:nvSpPr>
          <p:cNvPr id="7" name="Shape 5"/>
          <p:cNvSpPr/>
          <p:nvPr/>
        </p:nvSpPr>
        <p:spPr>
          <a:xfrm>
            <a:off x="5076706" y="1131332"/>
            <a:ext cx="4476869" cy="1052632"/>
          </a:xfrm>
          <a:prstGeom prst="roundRect">
            <a:avLst>
              <a:gd name="adj" fmla="val 5320"/>
            </a:avLst>
          </a:prstGeom>
          <a:solidFill>
            <a:srgbClr val="FFFFF4"/>
          </a:solidFill>
          <a:ln w="15240">
            <a:solidFill>
              <a:srgbClr val="FFE0CC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225177" y="1279803"/>
            <a:ext cx="1916430" cy="2491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Female Revenue</a:t>
            </a:r>
            <a:endParaRPr lang="en-US" sz="1500" dirty="0"/>
          </a:p>
        </p:txBody>
      </p:sp>
      <p:sp>
        <p:nvSpPr>
          <p:cNvPr id="9" name="Text 7"/>
          <p:cNvSpPr/>
          <p:nvPr/>
        </p:nvSpPr>
        <p:spPr>
          <a:xfrm>
            <a:off x="5225177" y="1608892"/>
            <a:ext cx="4179927" cy="1733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0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$75,191</a:t>
            </a:r>
            <a:endParaRPr lang="en-US" sz="1000" dirty="0"/>
          </a:p>
        </p:txBody>
      </p:sp>
      <p:sp>
        <p:nvSpPr>
          <p:cNvPr id="10" name="Text 8"/>
          <p:cNvSpPr/>
          <p:nvPr/>
        </p:nvSpPr>
        <p:spPr>
          <a:xfrm>
            <a:off x="5225177" y="1862138"/>
            <a:ext cx="4179927" cy="1733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0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32% of total revenue</a:t>
            </a:r>
            <a:endParaRPr lang="en-US" sz="1000" dirty="0"/>
          </a:p>
        </p:txBody>
      </p:sp>
      <p:sp>
        <p:nvSpPr>
          <p:cNvPr id="11" name="Shape 9"/>
          <p:cNvSpPr/>
          <p:nvPr/>
        </p:nvSpPr>
        <p:spPr>
          <a:xfrm>
            <a:off x="9686806" y="1131332"/>
            <a:ext cx="4476869" cy="1052632"/>
          </a:xfrm>
          <a:prstGeom prst="roundRect">
            <a:avLst>
              <a:gd name="adj" fmla="val 5320"/>
            </a:avLst>
          </a:prstGeom>
          <a:solidFill>
            <a:srgbClr val="FFFFF4"/>
          </a:solidFill>
          <a:ln w="15240">
            <a:solidFill>
              <a:srgbClr val="FFE0CC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9835277" y="1279803"/>
            <a:ext cx="1916430" cy="2491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Average Purchase</a:t>
            </a:r>
            <a:endParaRPr lang="en-US" sz="1500" dirty="0"/>
          </a:p>
        </p:txBody>
      </p:sp>
      <p:sp>
        <p:nvSpPr>
          <p:cNvPr id="13" name="Text 11"/>
          <p:cNvSpPr/>
          <p:nvPr/>
        </p:nvSpPr>
        <p:spPr>
          <a:xfrm>
            <a:off x="9835277" y="1608892"/>
            <a:ext cx="4179927" cy="1733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00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$59.76</a:t>
            </a:r>
            <a:endParaRPr lang="en-US" sz="1000" dirty="0"/>
          </a:p>
        </p:txBody>
      </p:sp>
      <p:sp>
        <p:nvSpPr>
          <p:cNvPr id="14" name="Text 12"/>
          <p:cNvSpPr/>
          <p:nvPr/>
        </p:nvSpPr>
        <p:spPr>
          <a:xfrm>
            <a:off x="9835277" y="1862138"/>
            <a:ext cx="4179927" cy="1733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0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Per transaction</a:t>
            </a:r>
            <a:endParaRPr lang="en-US" sz="1000" dirty="0"/>
          </a:p>
        </p:txBody>
      </p:sp>
      <p:pic>
        <p:nvPicPr>
          <p:cNvPr id="1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6606" y="2333863"/>
            <a:ext cx="13697188" cy="767036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69908"/>
            <a:ext cx="7154108" cy="847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650"/>
              </a:lnSpc>
              <a:buNone/>
            </a:pPr>
            <a:r>
              <a:rPr lang="en-US" sz="5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Customer Segmentation</a:t>
            </a:r>
            <a:endParaRPr lang="en-US" sz="51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78348" y="2471261"/>
            <a:ext cx="2152055" cy="130837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894892" y="3080266"/>
            <a:ext cx="318968" cy="4145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250"/>
              </a:lnSpc>
              <a:buNone/>
            </a:pPr>
            <a:r>
              <a:rPr lang="en-US" sz="25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2"/>
          <p:cNvSpPr/>
          <p:nvPr/>
        </p:nvSpPr>
        <p:spPr>
          <a:xfrm>
            <a:off x="5357217" y="2698075"/>
            <a:ext cx="153090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New</a:t>
            </a:r>
            <a:endParaRPr lang="en-US" sz="2550" dirty="0"/>
          </a:p>
        </p:txBody>
      </p:sp>
      <p:sp>
        <p:nvSpPr>
          <p:cNvPr id="6" name="Text 3"/>
          <p:cNvSpPr/>
          <p:nvPr/>
        </p:nvSpPr>
        <p:spPr>
          <a:xfrm>
            <a:off x="5357217" y="3258026"/>
            <a:ext cx="1530906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83 customers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7077" y="3792736"/>
            <a:ext cx="8592860" cy="15240"/>
          </a:xfrm>
          <a:prstGeom prst="roundRect">
            <a:avLst>
              <a:gd name="adj" fmla="val 625116"/>
            </a:avLst>
          </a:prstGeom>
          <a:solidFill>
            <a:srgbClr val="FFE0CC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2381" y="3836313"/>
            <a:ext cx="4304109" cy="1308378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894892" y="4283154"/>
            <a:ext cx="318968" cy="4145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250"/>
              </a:lnSpc>
              <a:buNone/>
            </a:pPr>
            <a:r>
              <a:rPr lang="en-US" sz="25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6"/>
          <p:cNvSpPr/>
          <p:nvPr/>
        </p:nvSpPr>
        <p:spPr>
          <a:xfrm>
            <a:off x="6433304" y="4063127"/>
            <a:ext cx="1619369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Returning</a:t>
            </a:r>
            <a:endParaRPr lang="en-US" sz="2550" dirty="0"/>
          </a:p>
        </p:txBody>
      </p:sp>
      <p:sp>
        <p:nvSpPr>
          <p:cNvPr id="11" name="Text 7"/>
          <p:cNvSpPr/>
          <p:nvPr/>
        </p:nvSpPr>
        <p:spPr>
          <a:xfrm>
            <a:off x="6433304" y="4623078"/>
            <a:ext cx="161936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701 customers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3164" y="5157788"/>
            <a:ext cx="7516773" cy="15240"/>
          </a:xfrm>
          <a:prstGeom prst="roundRect">
            <a:avLst>
              <a:gd name="adj" fmla="val 625116"/>
            </a:avLst>
          </a:prstGeom>
          <a:solidFill>
            <a:srgbClr val="FFE0CC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294" y="5201364"/>
            <a:ext cx="6456164" cy="1308378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894773" y="5648206"/>
            <a:ext cx="318968" cy="4145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250"/>
              </a:lnSpc>
              <a:buNone/>
            </a:pPr>
            <a:r>
              <a:rPr lang="en-US" sz="25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3</a:t>
            </a:r>
            <a:endParaRPr lang="en-US" sz="2500" dirty="0"/>
          </a:p>
        </p:txBody>
      </p:sp>
      <p:sp>
        <p:nvSpPr>
          <p:cNvPr id="15" name="Text 10"/>
          <p:cNvSpPr/>
          <p:nvPr/>
        </p:nvSpPr>
        <p:spPr>
          <a:xfrm>
            <a:off x="7509272" y="5428178"/>
            <a:ext cx="1733431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Loyal</a:t>
            </a:r>
            <a:endParaRPr lang="en-US" sz="2550" dirty="0"/>
          </a:p>
        </p:txBody>
      </p:sp>
      <p:sp>
        <p:nvSpPr>
          <p:cNvPr id="16" name="Text 11"/>
          <p:cNvSpPr/>
          <p:nvPr/>
        </p:nvSpPr>
        <p:spPr>
          <a:xfrm>
            <a:off x="7509272" y="5988129"/>
            <a:ext cx="1733431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3,116 customers</a:t>
            </a:r>
            <a:endParaRPr lang="en-US" sz="1750" dirty="0"/>
          </a:p>
        </p:txBody>
      </p:sp>
      <p:sp>
        <p:nvSpPr>
          <p:cNvPr id="17" name="Text 12"/>
          <p:cNvSpPr/>
          <p:nvPr/>
        </p:nvSpPr>
        <p:spPr>
          <a:xfrm>
            <a:off x="793790" y="6764893"/>
            <a:ext cx="13042821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80% of customers classified as </a:t>
            </a:r>
            <a:pPr algn="l" indent="0" marL="0">
              <a:lnSpc>
                <a:spcPts val="2300"/>
              </a:lnSpc>
              <a:buNone/>
            </a:pPr>
            <a:r>
              <a:rPr lang="en-US" sz="1750" b="1" dirty="0">
                <a:solidFill>
                  <a:srgbClr val="FF95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Loyal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based on purchase history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6635" y="547330"/>
            <a:ext cx="5722977" cy="7440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50"/>
              </a:lnSpc>
              <a:buNone/>
            </a:pPr>
            <a:r>
              <a:rPr lang="en-US" sz="45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Product Performance</a:t>
            </a:r>
            <a:endParaRPr lang="en-US" sz="4500" dirty="0"/>
          </a:p>
        </p:txBody>
      </p:sp>
      <p:sp>
        <p:nvSpPr>
          <p:cNvPr id="3" name="Text 1"/>
          <p:cNvSpPr/>
          <p:nvPr/>
        </p:nvSpPr>
        <p:spPr>
          <a:xfrm>
            <a:off x="696635" y="1788795"/>
            <a:ext cx="3217902" cy="3718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Top 5 Products by Rating</a:t>
            </a:r>
            <a:endParaRPr lang="en-US" sz="2250" dirty="0"/>
          </a:p>
        </p:txBody>
      </p:sp>
      <p:sp>
        <p:nvSpPr>
          <p:cNvPr id="4" name="Shape 2"/>
          <p:cNvSpPr/>
          <p:nvPr/>
        </p:nvSpPr>
        <p:spPr>
          <a:xfrm>
            <a:off x="696635" y="2483882"/>
            <a:ext cx="3141107" cy="248722"/>
          </a:xfrm>
          <a:prstGeom prst="roundRect">
            <a:avLst>
              <a:gd name="adj" fmla="val 33614"/>
            </a:avLst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696635" y="2483882"/>
            <a:ext cx="2418636" cy="248722"/>
          </a:xfrm>
          <a:prstGeom prst="roundRect">
            <a:avLst>
              <a:gd name="adj" fmla="val 33614"/>
            </a:avLst>
          </a:prstGeom>
          <a:solidFill>
            <a:srgbClr val="FF954F"/>
          </a:solidFill>
          <a:ln/>
        </p:spPr>
      </p:sp>
      <p:sp>
        <p:nvSpPr>
          <p:cNvPr id="6" name="Text 4"/>
          <p:cNvSpPr/>
          <p:nvPr/>
        </p:nvSpPr>
        <p:spPr>
          <a:xfrm>
            <a:off x="3986927" y="2483882"/>
            <a:ext cx="459343" cy="2487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9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77%</a:t>
            </a:r>
            <a:endParaRPr lang="en-US" sz="1950" dirty="0"/>
          </a:p>
        </p:txBody>
      </p:sp>
      <p:sp>
        <p:nvSpPr>
          <p:cNvPr id="7" name="Text 5"/>
          <p:cNvSpPr/>
          <p:nvPr/>
        </p:nvSpPr>
        <p:spPr>
          <a:xfrm>
            <a:off x="696635" y="2981206"/>
            <a:ext cx="2861429" cy="3718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Gloves</a:t>
            </a:r>
            <a:endParaRPr lang="en-US" sz="2250" dirty="0"/>
          </a:p>
        </p:txBody>
      </p:sp>
      <p:sp>
        <p:nvSpPr>
          <p:cNvPr id="8" name="Text 6"/>
          <p:cNvSpPr/>
          <p:nvPr/>
        </p:nvSpPr>
        <p:spPr>
          <a:xfrm>
            <a:off x="696635" y="3551992"/>
            <a:ext cx="3749635" cy="2587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5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3.86 rating</a:t>
            </a:r>
            <a:endParaRPr lang="en-US" sz="1550" dirty="0"/>
          </a:p>
        </p:txBody>
      </p:sp>
      <p:sp>
        <p:nvSpPr>
          <p:cNvPr id="9" name="Shape 7"/>
          <p:cNvSpPr/>
          <p:nvPr/>
        </p:nvSpPr>
        <p:spPr>
          <a:xfrm>
            <a:off x="4694992" y="2483882"/>
            <a:ext cx="3141107" cy="248722"/>
          </a:xfrm>
          <a:prstGeom prst="roundRect">
            <a:avLst>
              <a:gd name="adj" fmla="val 33614"/>
            </a:avLst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4694992" y="2483882"/>
            <a:ext cx="2418636" cy="248722"/>
          </a:xfrm>
          <a:prstGeom prst="roundRect">
            <a:avLst>
              <a:gd name="adj" fmla="val 33614"/>
            </a:avLst>
          </a:prstGeom>
          <a:solidFill>
            <a:srgbClr val="FF954F"/>
          </a:solidFill>
          <a:ln/>
        </p:spPr>
      </p:sp>
      <p:sp>
        <p:nvSpPr>
          <p:cNvPr id="11" name="Text 9"/>
          <p:cNvSpPr/>
          <p:nvPr/>
        </p:nvSpPr>
        <p:spPr>
          <a:xfrm>
            <a:off x="7985284" y="2483882"/>
            <a:ext cx="459343" cy="2487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9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77%</a:t>
            </a:r>
            <a:endParaRPr lang="en-US" sz="1950" dirty="0"/>
          </a:p>
        </p:txBody>
      </p:sp>
      <p:sp>
        <p:nvSpPr>
          <p:cNvPr id="12" name="Text 10"/>
          <p:cNvSpPr/>
          <p:nvPr/>
        </p:nvSpPr>
        <p:spPr>
          <a:xfrm>
            <a:off x="4694992" y="2981206"/>
            <a:ext cx="2861429" cy="3718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Sandals</a:t>
            </a:r>
            <a:endParaRPr lang="en-US" sz="2250" dirty="0"/>
          </a:p>
        </p:txBody>
      </p:sp>
      <p:sp>
        <p:nvSpPr>
          <p:cNvPr id="13" name="Text 11"/>
          <p:cNvSpPr/>
          <p:nvPr/>
        </p:nvSpPr>
        <p:spPr>
          <a:xfrm>
            <a:off x="4694992" y="3551992"/>
            <a:ext cx="3749635" cy="2587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5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3.84 rating</a:t>
            </a:r>
            <a:endParaRPr lang="en-US" sz="1550" dirty="0"/>
          </a:p>
        </p:txBody>
      </p:sp>
      <p:sp>
        <p:nvSpPr>
          <p:cNvPr id="14" name="Shape 12"/>
          <p:cNvSpPr/>
          <p:nvPr/>
        </p:nvSpPr>
        <p:spPr>
          <a:xfrm>
            <a:off x="696635" y="4308158"/>
            <a:ext cx="3133844" cy="248722"/>
          </a:xfrm>
          <a:prstGeom prst="roundRect">
            <a:avLst>
              <a:gd name="adj" fmla="val 33614"/>
            </a:avLst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696635" y="4308158"/>
            <a:ext cx="2381607" cy="248722"/>
          </a:xfrm>
          <a:prstGeom prst="roundRect">
            <a:avLst>
              <a:gd name="adj" fmla="val 33614"/>
            </a:avLst>
          </a:prstGeom>
          <a:solidFill>
            <a:srgbClr val="FF954F"/>
          </a:solidFill>
          <a:ln/>
        </p:spPr>
      </p:sp>
      <p:sp>
        <p:nvSpPr>
          <p:cNvPr id="16" name="Text 14"/>
          <p:cNvSpPr/>
          <p:nvPr/>
        </p:nvSpPr>
        <p:spPr>
          <a:xfrm>
            <a:off x="3979664" y="4308158"/>
            <a:ext cx="466606" cy="2487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9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76%</a:t>
            </a:r>
            <a:endParaRPr lang="en-US" sz="1950" dirty="0"/>
          </a:p>
        </p:txBody>
      </p:sp>
      <p:sp>
        <p:nvSpPr>
          <p:cNvPr id="17" name="Text 15"/>
          <p:cNvSpPr/>
          <p:nvPr/>
        </p:nvSpPr>
        <p:spPr>
          <a:xfrm>
            <a:off x="696635" y="4805482"/>
            <a:ext cx="2861429" cy="3718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Boots</a:t>
            </a:r>
            <a:endParaRPr lang="en-US" sz="2250" dirty="0"/>
          </a:p>
        </p:txBody>
      </p:sp>
      <p:sp>
        <p:nvSpPr>
          <p:cNvPr id="18" name="Text 16"/>
          <p:cNvSpPr/>
          <p:nvPr/>
        </p:nvSpPr>
        <p:spPr>
          <a:xfrm>
            <a:off x="696635" y="5376267"/>
            <a:ext cx="3749635" cy="2587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5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3.82 rating</a:t>
            </a:r>
            <a:endParaRPr lang="en-US" sz="1550" dirty="0"/>
          </a:p>
        </p:txBody>
      </p:sp>
      <p:sp>
        <p:nvSpPr>
          <p:cNvPr id="19" name="Shape 17"/>
          <p:cNvSpPr/>
          <p:nvPr/>
        </p:nvSpPr>
        <p:spPr>
          <a:xfrm>
            <a:off x="4694992" y="4308158"/>
            <a:ext cx="3133844" cy="248722"/>
          </a:xfrm>
          <a:prstGeom prst="roundRect">
            <a:avLst>
              <a:gd name="adj" fmla="val 33614"/>
            </a:avLst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4694992" y="4308158"/>
            <a:ext cx="2381607" cy="248722"/>
          </a:xfrm>
          <a:prstGeom prst="roundRect">
            <a:avLst>
              <a:gd name="adj" fmla="val 33614"/>
            </a:avLst>
          </a:prstGeom>
          <a:solidFill>
            <a:srgbClr val="FF954F"/>
          </a:solidFill>
          <a:ln/>
        </p:spPr>
      </p:sp>
      <p:sp>
        <p:nvSpPr>
          <p:cNvPr id="21" name="Text 19"/>
          <p:cNvSpPr/>
          <p:nvPr/>
        </p:nvSpPr>
        <p:spPr>
          <a:xfrm>
            <a:off x="7978021" y="4308158"/>
            <a:ext cx="466606" cy="2487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9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76%</a:t>
            </a:r>
            <a:endParaRPr lang="en-US" sz="1950" dirty="0"/>
          </a:p>
        </p:txBody>
      </p:sp>
      <p:sp>
        <p:nvSpPr>
          <p:cNvPr id="22" name="Text 20"/>
          <p:cNvSpPr/>
          <p:nvPr/>
        </p:nvSpPr>
        <p:spPr>
          <a:xfrm>
            <a:off x="4694992" y="4805482"/>
            <a:ext cx="2861429" cy="3718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Hat</a:t>
            </a:r>
            <a:endParaRPr lang="en-US" sz="2250" dirty="0"/>
          </a:p>
        </p:txBody>
      </p:sp>
      <p:sp>
        <p:nvSpPr>
          <p:cNvPr id="23" name="Text 21"/>
          <p:cNvSpPr/>
          <p:nvPr/>
        </p:nvSpPr>
        <p:spPr>
          <a:xfrm>
            <a:off x="4694992" y="5376267"/>
            <a:ext cx="3749635" cy="2587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5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3.80 rating</a:t>
            </a:r>
            <a:endParaRPr lang="en-US" sz="1550" dirty="0"/>
          </a:p>
        </p:txBody>
      </p:sp>
      <p:sp>
        <p:nvSpPr>
          <p:cNvPr id="24" name="Shape 22"/>
          <p:cNvSpPr/>
          <p:nvPr/>
        </p:nvSpPr>
        <p:spPr>
          <a:xfrm>
            <a:off x="696635" y="6132433"/>
            <a:ext cx="3133844" cy="248722"/>
          </a:xfrm>
          <a:prstGeom prst="roundRect">
            <a:avLst>
              <a:gd name="adj" fmla="val 33614"/>
            </a:avLst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25" name="Shape 23"/>
          <p:cNvSpPr/>
          <p:nvPr/>
        </p:nvSpPr>
        <p:spPr>
          <a:xfrm>
            <a:off x="696635" y="6132433"/>
            <a:ext cx="2381607" cy="248722"/>
          </a:xfrm>
          <a:prstGeom prst="roundRect">
            <a:avLst>
              <a:gd name="adj" fmla="val 33614"/>
            </a:avLst>
          </a:prstGeom>
          <a:solidFill>
            <a:srgbClr val="FF954F"/>
          </a:solidFill>
          <a:ln/>
        </p:spPr>
      </p:sp>
      <p:sp>
        <p:nvSpPr>
          <p:cNvPr id="26" name="Text 24"/>
          <p:cNvSpPr/>
          <p:nvPr/>
        </p:nvSpPr>
        <p:spPr>
          <a:xfrm>
            <a:off x="3979664" y="6132433"/>
            <a:ext cx="466606" cy="2487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9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76%</a:t>
            </a:r>
            <a:endParaRPr lang="en-US" sz="1950" dirty="0"/>
          </a:p>
        </p:txBody>
      </p:sp>
      <p:sp>
        <p:nvSpPr>
          <p:cNvPr id="27" name="Text 25"/>
          <p:cNvSpPr/>
          <p:nvPr/>
        </p:nvSpPr>
        <p:spPr>
          <a:xfrm>
            <a:off x="696635" y="6629757"/>
            <a:ext cx="2861429" cy="3718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Skirt</a:t>
            </a:r>
            <a:endParaRPr lang="en-US" sz="2250" dirty="0"/>
          </a:p>
        </p:txBody>
      </p:sp>
      <p:sp>
        <p:nvSpPr>
          <p:cNvPr id="28" name="Text 26"/>
          <p:cNvSpPr/>
          <p:nvPr/>
        </p:nvSpPr>
        <p:spPr>
          <a:xfrm>
            <a:off x="696635" y="7200543"/>
            <a:ext cx="3749635" cy="2587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5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3.78 rating</a:t>
            </a:r>
            <a:endParaRPr lang="en-US" sz="1550" dirty="0"/>
          </a:p>
        </p:txBody>
      </p:sp>
      <p:sp>
        <p:nvSpPr>
          <p:cNvPr id="29" name="Text 27"/>
          <p:cNvSpPr/>
          <p:nvPr/>
        </p:nvSpPr>
        <p:spPr>
          <a:xfrm>
            <a:off x="8937784" y="1788795"/>
            <a:ext cx="2861429" cy="3718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Category Leaders</a:t>
            </a:r>
            <a:endParaRPr lang="en-US" sz="2250" dirty="0"/>
          </a:p>
        </p:txBody>
      </p:sp>
      <p:sp>
        <p:nvSpPr>
          <p:cNvPr id="30" name="Text 28"/>
          <p:cNvSpPr/>
          <p:nvPr/>
        </p:nvSpPr>
        <p:spPr>
          <a:xfrm>
            <a:off x="8937784" y="2359581"/>
            <a:ext cx="5003483" cy="2587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5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Clothing:</a:t>
            </a:r>
            <a:pPr algn="l" indent="0" marL="0">
              <a:lnSpc>
                <a:spcPts val="2000"/>
              </a:lnSpc>
              <a:buNone/>
            </a:pPr>
            <a:r>
              <a:rPr lang="en-US" sz="15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Blouse (171 orders)</a:t>
            </a:r>
            <a:endParaRPr lang="en-US" sz="1550" dirty="0"/>
          </a:p>
        </p:txBody>
      </p:sp>
      <p:sp>
        <p:nvSpPr>
          <p:cNvPr id="31" name="Text 29"/>
          <p:cNvSpPr/>
          <p:nvPr/>
        </p:nvSpPr>
        <p:spPr>
          <a:xfrm>
            <a:off x="8937784" y="2687955"/>
            <a:ext cx="5003483" cy="2587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5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Accessories:</a:t>
            </a:r>
            <a:pPr algn="l" indent="0" marL="0">
              <a:lnSpc>
                <a:spcPts val="2000"/>
              </a:lnSpc>
              <a:buNone/>
            </a:pPr>
            <a:r>
              <a:rPr lang="en-US" sz="15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Jewelry (171 orders)</a:t>
            </a:r>
            <a:endParaRPr lang="en-US" sz="1550" dirty="0"/>
          </a:p>
        </p:txBody>
      </p:sp>
      <p:sp>
        <p:nvSpPr>
          <p:cNvPr id="32" name="Text 30"/>
          <p:cNvSpPr/>
          <p:nvPr/>
        </p:nvSpPr>
        <p:spPr>
          <a:xfrm>
            <a:off x="8937784" y="3016329"/>
            <a:ext cx="5003483" cy="2587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5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Footwear:</a:t>
            </a:r>
            <a:pPr algn="l" indent="0" marL="0">
              <a:lnSpc>
                <a:spcPts val="2000"/>
              </a:lnSpc>
              <a:buNone/>
            </a:pPr>
            <a:r>
              <a:rPr lang="en-US" sz="15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Sandals (160 orders)</a:t>
            </a:r>
            <a:endParaRPr lang="en-US" sz="1550" dirty="0"/>
          </a:p>
        </p:txBody>
      </p:sp>
      <p:sp>
        <p:nvSpPr>
          <p:cNvPr id="33" name="Text 31"/>
          <p:cNvSpPr/>
          <p:nvPr/>
        </p:nvSpPr>
        <p:spPr>
          <a:xfrm>
            <a:off x="8937784" y="3344704"/>
            <a:ext cx="5003483" cy="2587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5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Outerwear:</a:t>
            </a:r>
            <a:pPr algn="l" indent="0" marL="0">
              <a:lnSpc>
                <a:spcPts val="2000"/>
              </a:lnSpc>
              <a:buNone/>
            </a:pPr>
            <a:r>
              <a:rPr lang="en-US" sz="15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Jacket (163 orders)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03948"/>
            <a:ext cx="7556421" cy="1695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650"/>
              </a:lnSpc>
              <a:buNone/>
            </a:pPr>
            <a:r>
              <a:rPr lang="en-US" sz="5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Discount &amp; Shipping Behavior</a:t>
            </a:r>
            <a:endParaRPr lang="en-US" sz="5100" dirty="0"/>
          </a:p>
        </p:txBody>
      </p:sp>
      <p:sp>
        <p:nvSpPr>
          <p:cNvPr id="4" name="Shape 1"/>
          <p:cNvSpPr/>
          <p:nvPr/>
        </p:nvSpPr>
        <p:spPr>
          <a:xfrm>
            <a:off x="793790" y="3139559"/>
            <a:ext cx="3664744" cy="2389823"/>
          </a:xfrm>
          <a:prstGeom prst="roundRect">
            <a:avLst>
              <a:gd name="adj" fmla="val 3986"/>
            </a:avLst>
          </a:prstGeom>
          <a:solidFill>
            <a:srgbClr val="FFFFF4">
              <a:alpha val="95000"/>
            </a:srgbClr>
          </a:solidFill>
          <a:ln w="30480">
            <a:solidFill>
              <a:srgbClr val="FFE0C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51084" y="3396853"/>
            <a:ext cx="315015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Smart Spenders</a:t>
            </a:r>
            <a:endParaRPr lang="en-US" sz="2550" dirty="0"/>
          </a:p>
        </p:txBody>
      </p:sp>
      <p:sp>
        <p:nvSpPr>
          <p:cNvPr id="6" name="Text 3"/>
          <p:cNvSpPr/>
          <p:nvPr/>
        </p:nvSpPr>
        <p:spPr>
          <a:xfrm>
            <a:off x="1051084" y="3956804"/>
            <a:ext cx="3150156" cy="884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839 customers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used discounts but spent above average ($59.76)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348" y="3139559"/>
            <a:ext cx="3664863" cy="2389823"/>
          </a:xfrm>
          <a:prstGeom prst="roundRect">
            <a:avLst>
              <a:gd name="adj" fmla="val 3986"/>
            </a:avLst>
          </a:prstGeom>
          <a:solidFill>
            <a:srgbClr val="FFFFF4">
              <a:alpha val="95000"/>
            </a:srgbClr>
          </a:solidFill>
          <a:ln w="30480">
            <a:solidFill>
              <a:srgbClr val="FFE0CC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42642" y="3396853"/>
            <a:ext cx="3150275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Express Premium</a:t>
            </a:r>
            <a:endParaRPr lang="en-US" sz="2550" dirty="0"/>
          </a:p>
        </p:txBody>
      </p:sp>
      <p:sp>
        <p:nvSpPr>
          <p:cNvPr id="9" name="Text 6"/>
          <p:cNvSpPr/>
          <p:nvPr/>
        </p:nvSpPr>
        <p:spPr>
          <a:xfrm>
            <a:off x="4942642" y="3956804"/>
            <a:ext cx="3150275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Express shipping: </a:t>
            </a:r>
            <a:pPr algn="l" indent="0" marL="0">
              <a:lnSpc>
                <a:spcPts val="2300"/>
              </a:lnSpc>
              <a:buNone/>
            </a:pPr>
            <a:r>
              <a:rPr lang="en-US" sz="17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$60.48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avg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942642" y="4682490"/>
            <a:ext cx="3150275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Standard shipping: </a:t>
            </a:r>
            <a:pPr algn="l" indent="0" marL="0">
              <a:lnSpc>
                <a:spcPts val="2300"/>
              </a:lnSpc>
              <a:buNone/>
            </a:pPr>
            <a:r>
              <a:rPr lang="en-US" sz="17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$58.46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avg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793790" y="5756196"/>
            <a:ext cx="7556421" cy="1369338"/>
          </a:xfrm>
          <a:prstGeom prst="roundRect">
            <a:avLst>
              <a:gd name="adj" fmla="val 6957"/>
            </a:avLst>
          </a:prstGeom>
          <a:solidFill>
            <a:srgbClr val="FFFFF4">
              <a:alpha val="95000"/>
            </a:srgbClr>
          </a:solidFill>
          <a:ln w="30480">
            <a:solidFill>
              <a:srgbClr val="FFE0CC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051084" y="6013490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Discount Leaders</a:t>
            </a:r>
            <a:endParaRPr lang="en-US" sz="2550" dirty="0"/>
          </a:p>
        </p:txBody>
      </p:sp>
      <p:sp>
        <p:nvSpPr>
          <p:cNvPr id="13" name="Text 10"/>
          <p:cNvSpPr/>
          <p:nvPr/>
        </p:nvSpPr>
        <p:spPr>
          <a:xfrm>
            <a:off x="1051084" y="6573441"/>
            <a:ext cx="7041832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Hat (50%), Sneakers (49.7%), Coat (49.1%)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17213"/>
            <a:ext cx="6521291" cy="847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650"/>
              </a:lnSpc>
              <a:buNone/>
            </a:pPr>
            <a:r>
              <a:rPr lang="en-US" sz="5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Subscription Analysis</a:t>
            </a:r>
            <a:endParaRPr lang="en-US" sz="51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960251"/>
            <a:ext cx="6244709" cy="3239691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1664375" y="6230422"/>
            <a:ext cx="226814" cy="226814"/>
          </a:xfrm>
          <a:prstGeom prst="roundRect">
            <a:avLst>
              <a:gd name="adj" fmla="val 8063"/>
            </a:avLst>
          </a:prstGeom>
          <a:solidFill>
            <a:srgbClr val="4D1E00"/>
          </a:solidFill>
          <a:ln/>
        </p:spPr>
      </p:sp>
      <p:sp>
        <p:nvSpPr>
          <p:cNvPr id="5" name="Text 2"/>
          <p:cNvSpPr/>
          <p:nvPr/>
        </p:nvSpPr>
        <p:spPr>
          <a:xfrm>
            <a:off x="1952149" y="6230422"/>
            <a:ext cx="1887736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Non-Subscribers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3992285" y="6230422"/>
            <a:ext cx="226814" cy="226814"/>
          </a:xfrm>
          <a:prstGeom prst="roundRect">
            <a:avLst>
              <a:gd name="adj" fmla="val 8063"/>
            </a:avLst>
          </a:prstGeom>
          <a:solidFill>
            <a:srgbClr val="FF6703"/>
          </a:solidFill>
          <a:ln/>
        </p:spPr>
      </p:sp>
      <p:sp>
        <p:nvSpPr>
          <p:cNvPr id="7" name="Text 4"/>
          <p:cNvSpPr/>
          <p:nvPr/>
        </p:nvSpPr>
        <p:spPr>
          <a:xfrm>
            <a:off x="4280059" y="6230422"/>
            <a:ext cx="1325523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Subscribers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599521" y="2931914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Subscription Insights</a:t>
            </a:r>
            <a:endParaRPr lang="en-US" sz="2550" dirty="0"/>
          </a:p>
        </p:txBody>
      </p:sp>
      <p:sp>
        <p:nvSpPr>
          <p:cNvPr id="9" name="Text 6"/>
          <p:cNvSpPr/>
          <p:nvPr/>
        </p:nvSpPr>
        <p:spPr>
          <a:xfrm>
            <a:off x="7599521" y="3582591"/>
            <a:ext cx="624470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b="1" dirty="0">
                <a:solidFill>
                  <a:srgbClr val="FF95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27%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subscription rate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599521" y="4081463"/>
            <a:ext cx="624470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Subscribers: </a:t>
            </a:r>
            <a:pPr algn="l" indent="0" marL="0">
              <a:lnSpc>
                <a:spcPts val="2300"/>
              </a:lnSpc>
              <a:buNone/>
            </a:pPr>
            <a:r>
              <a:rPr lang="en-US" sz="17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$59.49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avg spend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599521" y="4580334"/>
            <a:ext cx="624470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Non-subscribers: </a:t>
            </a:r>
            <a:pPr algn="l" indent="0" marL="0">
              <a:lnSpc>
                <a:spcPts val="2300"/>
              </a:lnSpc>
              <a:buNone/>
            </a:pPr>
            <a:r>
              <a:rPr lang="en-US" sz="17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$59.87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avg spend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7599521" y="5079206"/>
            <a:ext cx="624470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958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repeat buyers (&gt;5 purchases) are subscribers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2025-12-21T11:16:44Z</dcterms:created>
  <dcterms:modified xsi:type="dcterms:W3CDTF">2025-12-21T11:16:44Z</dcterms:modified>
</cp:coreProperties>
</file>